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708" r:id="rId4"/>
    <p:sldMasterId id="2147483719" r:id="rId5"/>
  </p:sldMasterIdLst>
  <p:notesMasterIdLst>
    <p:notesMasterId r:id="rId20"/>
  </p:notesMasterIdLst>
  <p:sldIdLst>
    <p:sldId id="256" r:id="rId6"/>
    <p:sldId id="263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9" r:id="rId15"/>
    <p:sldId id="280" r:id="rId16"/>
    <p:sldId id="275" r:id="rId17"/>
    <p:sldId id="277" r:id="rId18"/>
    <p:sldId id="278" r:id="rId19"/>
  </p:sldIdLst>
  <p:sldSz cx="9144000" cy="6858000" type="screen4x3"/>
  <p:notesSz cx="6858000" cy="9144000"/>
  <p:embeddedFontLst>
    <p:embeddedFont>
      <p:font typeface="Rockwell" panose="02060603020205020403" pitchFamily="18" charset="0"/>
      <p:regular r:id="rId21"/>
      <p:bold r:id="rId22"/>
      <p:italic r:id="rId23"/>
      <p:boldItalic r:id="rId24"/>
    </p:embeddedFont>
    <p:embeddedFont>
      <p:font typeface="Papyrus" panose="03070502060502030205" pitchFamily="66" charset="0"/>
      <p:regular r:id="rId25"/>
    </p:embeddedFont>
    <p:embeddedFont>
      <p:font typeface="rayando" panose="02000000000000000000" pitchFamily="2" charset="0"/>
      <p:regular r:id="rId26"/>
    </p:embeddedFont>
    <p:embeddedFont>
      <p:font typeface="Berlin Sans FB" panose="020E0602020502020306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age Italic" panose="03070502040507070304" pitchFamily="66" charset="0"/>
      <p:regular r:id="rId33"/>
    </p:embeddedFont>
    <p:embeddedFont>
      <p:font typeface="Candara" panose="020E0502030303020204" pitchFamily="34" charset="0"/>
      <p:regular r:id="rId34"/>
      <p:bold r:id="rId35"/>
      <p:italic r:id="rId36"/>
      <p:boldItalic r:id="rId37"/>
    </p:embeddedFont>
    <p:embeddedFont>
      <p:font typeface="Rockwell Extra Bold" panose="02060903040505020403" pitchFamily="18" charset="0"/>
      <p:bold r:id="rId38"/>
    </p:embeddedFont>
    <p:embeddedFont>
      <p:font typeface="Arial Black" panose="020B0A04020102020204" pitchFamily="34" charset="0"/>
      <p:bold r:id="rId39"/>
    </p:embeddedFont>
    <p:embeddedFont>
      <p:font typeface="Rockwell Condensed" panose="02060603050405020104" pitchFamily="18" charset="0"/>
      <p:regular r:id="rId40"/>
      <p:bold r:id="rId4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95" autoAdjust="0"/>
  </p:normalViewPr>
  <p:slideViewPr>
    <p:cSldViewPr>
      <p:cViewPr varScale="1">
        <p:scale>
          <a:sx n="54" d="100"/>
          <a:sy n="54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8E7DA-C729-4469-A04B-7D9B24CAD768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B5F0D-7A2F-4696-A8AA-B6E8E42E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AC2D4-37AE-4A3C-9B00-49DDA11F58D0}" type="slidenum">
              <a:rPr lang="en-US"/>
              <a:pPr/>
              <a:t>5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Steven J. Wallace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www.RevelationAndCreation.com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Marks of the New Testament Church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D3D66-F302-49E4-8D13-5314C25527C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Steven J. Wallace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www.RevelationAndCreation.com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Marks of the New Testament Church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D3D66-F302-49E4-8D13-5314C25527C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Steven J. Wallace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www.RevelationAndCreation.com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Marks of the New Testament Church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3F918-FFD2-4CD1-A427-79C3B3577E48}" type="slidenum">
              <a:rPr lang="en-US"/>
              <a:pPr/>
              <a:t>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Steven J. Wallace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www.RevelationAndCreation.com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Marks of the New Testament Church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5F0D-7A2F-4696-A8AA-B6E8E42EC6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5F0D-7A2F-4696-A8AA-B6E8E42EC6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3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5F0D-7A2F-4696-A8AA-B6E8E42EC6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2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5F0D-7A2F-4696-A8AA-B6E8E42EC6D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20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5F0D-7A2F-4696-A8AA-B6E8E42EC6D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2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16175"/>
            <a:ext cx="7772400" cy="1470025"/>
          </a:xfrm>
        </p:spPr>
        <p:txBody>
          <a:bodyPr/>
          <a:lstStyle>
            <a:lvl1pPr>
              <a:defRPr sz="6600" b="1" cap="none" spc="3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defRPr>
            </a:lvl1pPr>
          </a:lstStyle>
          <a:p>
            <a:r>
              <a:rPr lang="en-US" dirty="0" smtClean="0"/>
              <a:t>A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1676400"/>
            <a:ext cx="6400800" cy="609600"/>
          </a:xfrm>
        </p:spPr>
        <p:txBody>
          <a:bodyPr/>
          <a:lstStyle>
            <a:lvl1pPr marL="0" indent="0" algn="ctr">
              <a:buNone/>
              <a:defRPr sz="3600" spc="600">
                <a:latin typeface="Rockwell" panose="02060603020205020403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Selecting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CA592-2888-4FB6-AFF9-A77D750D6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38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13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5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71A0-89B4-4004-8AB0-BFBF80B71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5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33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12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44958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28CB2-D23C-4ED7-A700-4AC7544F3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6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9AD5-A278-4607-B4A3-D7215DD3D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11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8D9D3-1C08-4A0E-BB86-5B701F959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96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B99C-F0BF-406A-88A2-A7FBD9732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90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  <a:lvl2pPr>
              <a:defRPr>
                <a:latin typeface="Berlin Sans FB" panose="020E0602020502020306" pitchFamily="34" charset="0"/>
              </a:defRPr>
            </a:lvl2pPr>
            <a:lvl3pPr>
              <a:defRPr>
                <a:latin typeface="Berlin Sans FB" panose="020E0602020502020306" pitchFamily="34" charset="0"/>
              </a:defRPr>
            </a:lvl3pPr>
            <a:lvl4pPr>
              <a:defRPr>
                <a:latin typeface="Berlin Sans FB" panose="020E0602020502020306" pitchFamily="34" charset="0"/>
              </a:defRPr>
            </a:lvl4pPr>
            <a:lvl5pPr>
              <a:defRPr>
                <a:latin typeface="Berlin Sans FB" panose="020E0602020502020306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B99C-F0BF-406A-88A2-A7FBD9732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77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80E5C-3331-458A-A909-74AA5CC25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7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0931C-E4CA-4248-BB26-169BBC941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7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E5C14-4E80-481F-B7AC-C50954785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0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CE7E1-47F6-466B-AE11-4CFADBCDC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82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323A6-08FE-465C-80AD-4EF5C7768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42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799"/>
            <a:ext cx="5486400" cy="2898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AF44D-D0E1-4102-ABA2-CE8166851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28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E3482-A21A-4A5C-BAFC-1EC27E3B4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59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3E253-B229-4E2E-87D4-13506D70AC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0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8CBE-435D-4D6D-AAAE-241E919954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5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43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419600" cy="38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7A9F0A-BDB1-4804-9840-1434F454E5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4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4EAD0-EF58-4E75-8F44-146BF0B918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79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96AF-3112-40F1-8280-CEB8A0E0DCF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9228F-3718-4EB8-A48F-59432FAAB3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2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44EB7-9CAF-4533-B3FB-A7603B422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7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13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5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71A0-89B4-4004-8AB0-BFBF80B71B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9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3E253-B229-4E2E-87D4-13506D70A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10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33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12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44958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28CB2-D23C-4ED7-A700-4AC7544F3C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9AD5-A278-4607-B4A3-D7215DD3DB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1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3E253-B229-4E2E-87D4-13506D70AC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8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8CBE-435D-4D6D-AAAE-241E919954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43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419600" cy="38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7A9F0A-BDB1-4804-9840-1434F454E5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0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4EAD0-EF58-4E75-8F44-146BF0B918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8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96AF-3112-40F1-8280-CEB8A0E0DCF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9228F-3718-4EB8-A48F-59432FAAB3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3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44EB7-9CAF-4533-B3FB-A7603B422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6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13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5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71A0-89B4-4004-8AB0-BFBF80B71B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5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8CBE-435D-4D6D-AAAE-241E919954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23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33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12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44958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28CB2-D23C-4ED7-A700-4AC7544F3C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6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9AD5-A278-4607-B4A3-D7215DD3DB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3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43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419600" cy="38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7A9F0A-BDB1-4804-9840-1434F454E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26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4EAD0-EF58-4E75-8F44-146BF0B91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96AF-3112-40F1-8280-CEB8A0E0DC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27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9228F-3718-4EB8-A48F-59432FAAB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28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44EB7-9CAF-4533-B3FB-A7603B422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84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 descr="jesus christ head of church_t_n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A3C4CD-6818-49C9-99E5-16FBCC34C5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" panose="020E0602020502020306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" panose="020E0602020502020306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" panose="020E0602020502020306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anose="020E0602020502020306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jesus christ head of church_c_nt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1"/>
            <a:ext cx="822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C9E0F-F5E5-4205-8282-74E074F4E14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54864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effectLst/>
              <a:latin typeface="Rockwell Extra Bold" panose="020609030405050204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Rockwell" panose="02060603020205020403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Rockwell" panose="02060603020205020403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ckwell" panose="02060603020205020403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ckwell" panose="0206060302020502040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5" name="Picture 15" descr="membership class_cb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94" y="1828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5BAB49-82EA-48A4-BE07-F69F693578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3810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effectLst/>
              <a:latin typeface="Rockwell Extra Bold" panose="020609030405050204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8" r:id="rId6"/>
    <p:sldLayoutId id="2147483679" r:id="rId7"/>
    <p:sldLayoutId id="2147483681" r:id="rId8"/>
    <p:sldLayoutId id="2147483682" r:id="rId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" panose="020E0602020502020306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" panose="020E0602020502020306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" panose="020E0602020502020306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anose="020E0602020502020306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jesus christ head of church_c_nt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1"/>
            <a:ext cx="822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C9E0F-F5E5-4205-8282-74E074F4E1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4864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9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Rockwell" panose="02060603020205020403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Rockwell" panose="02060603020205020403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ckwell" panose="02060603020205020403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ckwell" panose="0206060302020502040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jesus christ head of church_c_nt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1"/>
            <a:ext cx="822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C9E0F-F5E5-4205-8282-74E074F4E1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4864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4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Rockwell" panose="02060603020205020403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Rockwell" panose="02060603020205020403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ckwell" panose="02060603020205020403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ckwell" panose="0206060302020502040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160" y="1295400"/>
            <a:ext cx="7040880" cy="609600"/>
          </a:xfrm>
        </p:spPr>
        <p:txBody>
          <a:bodyPr/>
          <a:lstStyle/>
          <a:p>
            <a:r>
              <a:rPr lang="en-US" dirty="0" smtClean="0"/>
              <a:t>What Are Some Guidelines In Selecting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568898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Part 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3527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533400"/>
            <a:ext cx="74009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1981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Broken down and abolished</a:t>
            </a:r>
            <a:endParaRPr lang="en-US" sz="32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438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Annulled</a:t>
            </a:r>
            <a:endParaRPr lang="en-US" sz="32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895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Weak</a:t>
            </a:r>
            <a:endParaRPr lang="en-US" sz="32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3352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Made nothing perfect</a:t>
            </a:r>
            <a:endParaRPr lang="en-US" sz="32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538" y="2042754"/>
            <a:ext cx="171713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ndara" panose="020E0502030303020204" pitchFamily="34" charset="0"/>
              </a:rPr>
              <a:t>Eph. 2:14, 15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73663" y="2499954"/>
            <a:ext cx="5298537" cy="852846"/>
            <a:chOff x="873663" y="2499954"/>
            <a:chExt cx="5298537" cy="852846"/>
          </a:xfrm>
        </p:grpSpPr>
        <p:sp>
          <p:nvSpPr>
            <p:cNvPr id="15" name="TextBox 14"/>
            <p:cNvSpPr txBox="1"/>
            <p:nvPr/>
          </p:nvSpPr>
          <p:spPr>
            <a:xfrm>
              <a:off x="873663" y="2499954"/>
              <a:ext cx="1754006" cy="46166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ndara" panose="020E0502030303020204" pitchFamily="34" charset="0"/>
                </a:rPr>
                <a:t>Heb. 7:18, 19</a:t>
              </a:r>
              <a:endParaRPr lang="en-US" sz="2400" b="1" dirty="0">
                <a:latin typeface="Candara" panose="020E0502030303020204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15" idx="3"/>
            </p:cNvCxnSpPr>
            <p:nvPr/>
          </p:nvCxnSpPr>
          <p:spPr>
            <a:xfrm>
              <a:off x="2627669" y="2730787"/>
              <a:ext cx="339213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5" idx="3"/>
            </p:cNvCxnSpPr>
            <p:nvPr/>
          </p:nvCxnSpPr>
          <p:spPr>
            <a:xfrm>
              <a:off x="2627669" y="2730787"/>
              <a:ext cx="3544531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5" idx="3"/>
            </p:cNvCxnSpPr>
            <p:nvPr/>
          </p:nvCxnSpPr>
          <p:spPr>
            <a:xfrm>
              <a:off x="2627669" y="2730787"/>
              <a:ext cx="1410931" cy="62201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72408" y="3886200"/>
            <a:ext cx="6976192" cy="584775"/>
            <a:chOff x="872408" y="3886200"/>
            <a:chExt cx="6976192" cy="584775"/>
          </a:xfrm>
        </p:grpSpPr>
        <p:sp>
          <p:nvSpPr>
            <p:cNvPr id="12" name="TextBox 11"/>
            <p:cNvSpPr txBox="1"/>
            <p:nvPr/>
          </p:nvSpPr>
          <p:spPr>
            <a:xfrm>
              <a:off x="2743200" y="3886200"/>
              <a:ext cx="510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 smtClean="0">
                  <a:solidFill>
                    <a:srgbClr val="C00000"/>
                  </a:solidFill>
                  <a:latin typeface="Candara" panose="020E0502030303020204" pitchFamily="34" charset="0"/>
                </a:rPr>
                <a:t>Made Obsolete</a:t>
              </a:r>
              <a:endParaRPr lang="en-US" sz="3200" b="1" dirty="0">
                <a:solidFill>
                  <a:srgbClr val="C0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72408" y="4009310"/>
              <a:ext cx="1346844" cy="46166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ndara" panose="020E0502030303020204" pitchFamily="34" charset="0"/>
                </a:rPr>
                <a:t>Heb. 8:13</a:t>
              </a:r>
              <a:endParaRPr lang="en-US" sz="2400" b="1" dirty="0">
                <a:latin typeface="Candara" panose="020E0502030303020204" pitchFamily="34" charset="0"/>
              </a:endParaRPr>
            </a:p>
          </p:txBody>
        </p:sp>
        <p:cxnSp>
          <p:nvCxnSpPr>
            <p:cNvPr id="27" name="Straight Arrow Connector 26"/>
            <p:cNvCxnSpPr>
              <a:stCxn id="16" idx="3"/>
            </p:cNvCxnSpPr>
            <p:nvPr/>
          </p:nvCxnSpPr>
          <p:spPr>
            <a:xfrm flipV="1">
              <a:off x="2219252" y="4240142"/>
              <a:ext cx="273374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71538" y="4343400"/>
            <a:ext cx="6977062" cy="584775"/>
            <a:chOff x="871538" y="4343400"/>
            <a:chExt cx="6977062" cy="584775"/>
          </a:xfrm>
        </p:grpSpPr>
        <p:sp>
          <p:nvSpPr>
            <p:cNvPr id="13" name="TextBox 12"/>
            <p:cNvSpPr txBox="1"/>
            <p:nvPr/>
          </p:nvSpPr>
          <p:spPr>
            <a:xfrm>
              <a:off x="2743200" y="4343400"/>
              <a:ext cx="510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 smtClean="0">
                  <a:solidFill>
                    <a:srgbClr val="C00000"/>
                  </a:solidFill>
                  <a:latin typeface="Candara" panose="020E0502030303020204" pitchFamily="34" charset="0"/>
                </a:rPr>
                <a:t>Taken away</a:t>
              </a:r>
              <a:endParaRPr lang="en-US" sz="3200" b="1" dirty="0">
                <a:solidFill>
                  <a:srgbClr val="C0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1538" y="4466510"/>
              <a:ext cx="1364476" cy="46166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ndara" panose="020E0502030303020204" pitchFamily="34" charset="0"/>
                </a:rPr>
                <a:t>Heb. 10:9</a:t>
              </a:r>
              <a:endParaRPr lang="en-US" sz="2400" b="1" dirty="0">
                <a:latin typeface="Candara" panose="020E050203030302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236014" y="4697342"/>
              <a:ext cx="273374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4800600" y="4862989"/>
            <a:ext cx="3429000" cy="1461611"/>
          </a:xfrm>
          <a:prstGeom prst="up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ndara" panose="020E0502030303020204" pitchFamily="34" charset="0"/>
              </a:rPr>
              <a:t>Why choose the music of this system?</a:t>
            </a:r>
            <a:endParaRPr lang="en-US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6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679450"/>
            <a:ext cx="77247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928445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To one nation</a:t>
            </a:r>
          </a:p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Animal blood</a:t>
            </a:r>
          </a:p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Temporary</a:t>
            </a:r>
          </a:p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Shadow</a:t>
            </a:r>
          </a:p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Yoke/bondage</a:t>
            </a:r>
            <a:endParaRPr lang="en-US" sz="32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194017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To all nations</a:t>
            </a:r>
          </a:p>
          <a:p>
            <a:pPr algn="r">
              <a:spcBef>
                <a:spcPts val="6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Jesus’ blood</a:t>
            </a:r>
          </a:p>
          <a:p>
            <a:pPr algn="r">
              <a:spcBef>
                <a:spcPts val="6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Permanent</a:t>
            </a:r>
          </a:p>
          <a:p>
            <a:pPr algn="r">
              <a:spcBef>
                <a:spcPts val="6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Real image</a:t>
            </a:r>
          </a:p>
          <a:p>
            <a:pPr algn="r">
              <a:spcBef>
                <a:spcPts val="6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Liberty</a:t>
            </a:r>
            <a:endParaRPr lang="en-US" sz="32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48100" y="2286000"/>
            <a:ext cx="14478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71546" y="3352800"/>
            <a:ext cx="14478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71546" y="2819400"/>
            <a:ext cx="14478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48100" y="3886200"/>
            <a:ext cx="14478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1" y="4786789"/>
            <a:ext cx="3505200" cy="1461611"/>
          </a:xfrm>
          <a:prstGeom prst="up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ndara" panose="020E0502030303020204" pitchFamily="34" charset="0"/>
              </a:rPr>
              <a:t>Why choose the music of this system?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6389" y="1395046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spc="300" dirty="0" smtClean="0"/>
              <a:t>weakness</a:t>
            </a:r>
            <a:endParaRPr lang="en-US" sz="2400" i="1" spc="3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1395046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spc="300" dirty="0" smtClean="0"/>
              <a:t>powerful</a:t>
            </a:r>
            <a:endParaRPr lang="en-US" sz="2400" i="1" spc="300" dirty="0"/>
          </a:p>
        </p:txBody>
      </p:sp>
      <p:sp>
        <p:nvSpPr>
          <p:cNvPr id="13" name="TextBox 12"/>
          <p:cNvSpPr txBox="1"/>
          <p:nvPr/>
        </p:nvSpPr>
        <p:spPr>
          <a:xfrm>
            <a:off x="4393906" y="1828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368212" y="23577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368212" y="285580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368212" y="34245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10000" y="4495800"/>
            <a:ext cx="14478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73922" y="4034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63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8" grpId="0" animBg="1"/>
      <p:bldP spid="13" grpId="0"/>
      <p:bldP spid="16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  <a:latin typeface="Papyrus" panose="03070502060502030205" pitchFamily="66" charset="0"/>
              </a:rPr>
              <a:t>Mercy </a:t>
            </a:r>
            <a:r>
              <a:rPr lang="en-US" dirty="0" smtClean="0">
                <a:solidFill>
                  <a:srgbClr val="663300"/>
                </a:solidFill>
                <a:latin typeface="Arial"/>
                <a:cs typeface="Arial"/>
              </a:rPr>
              <a:t>→</a:t>
            </a:r>
            <a:r>
              <a:rPr lang="en-US" dirty="0" smtClean="0">
                <a:solidFill>
                  <a:srgbClr val="663300"/>
                </a:solidFill>
                <a:latin typeface="Papyrus" panose="03070502060502030205" pitchFamily="66" charset="0"/>
              </a:rPr>
              <a:t>Regarding Covenant</a:t>
            </a:r>
            <a:endParaRPr lang="en-US" dirty="0">
              <a:solidFill>
                <a:srgbClr val="663300"/>
              </a:solidFill>
              <a:latin typeface="Papyrus" panose="03070502060502030205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“All </a:t>
            </a:r>
            <a:r>
              <a:rPr lang="en-US" dirty="0"/>
              <a:t>the paths of the LORD are mercy and truth, To such as </a:t>
            </a:r>
            <a:r>
              <a:rPr lang="en-US" b="1" dirty="0"/>
              <a:t>keep His covenant </a:t>
            </a:r>
            <a:r>
              <a:rPr lang="en-US" dirty="0"/>
              <a:t>and His </a:t>
            </a:r>
            <a:r>
              <a:rPr lang="en-US" dirty="0" smtClean="0"/>
              <a:t>testimonies” (Ps. 25:10)</a:t>
            </a:r>
          </a:p>
          <a:p>
            <a:r>
              <a:rPr lang="en-US" dirty="0"/>
              <a:t>“and he said: </a:t>
            </a:r>
            <a:r>
              <a:rPr lang="en-US" dirty="0" smtClean="0"/>
              <a:t>‘LORD </a:t>
            </a:r>
            <a:r>
              <a:rPr lang="en-US" dirty="0"/>
              <a:t>God of Israel, there is no God in heaven above or on earth below like You, who </a:t>
            </a:r>
            <a:r>
              <a:rPr lang="en-US" b="1" dirty="0"/>
              <a:t>keep Your covenant </a:t>
            </a:r>
            <a:r>
              <a:rPr lang="en-US" dirty="0"/>
              <a:t>and mercy with Your servants who walk before You with all their </a:t>
            </a:r>
            <a:r>
              <a:rPr lang="en-US" dirty="0" smtClean="0"/>
              <a:t>hearts’” (1 Kin. 8:23; cf. Neh. 1:5)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04556" y="6400800"/>
            <a:ext cx="168624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47266" y="5984630"/>
            <a:ext cx="1117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91200" y="3429000"/>
            <a:ext cx="263697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411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  <a:latin typeface="Papyrus" panose="03070502060502030205" pitchFamily="66" charset="0"/>
              </a:rPr>
              <a:t>Mercy </a:t>
            </a:r>
            <a:r>
              <a:rPr lang="en-US" dirty="0" smtClean="0">
                <a:solidFill>
                  <a:srgbClr val="663300"/>
                </a:solidFill>
                <a:latin typeface="Arial"/>
                <a:cs typeface="Arial"/>
              </a:rPr>
              <a:t>→</a:t>
            </a:r>
            <a:r>
              <a:rPr lang="en-US" dirty="0" smtClean="0">
                <a:solidFill>
                  <a:srgbClr val="663300"/>
                </a:solidFill>
                <a:latin typeface="Papyrus" panose="03070502060502030205" pitchFamily="66" charset="0"/>
              </a:rPr>
              <a:t>New Covenant</a:t>
            </a:r>
            <a:endParaRPr lang="en-US" dirty="0">
              <a:solidFill>
                <a:srgbClr val="663300"/>
              </a:solidFill>
              <a:latin typeface="Papyrus" panose="03070502060502030205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971800"/>
            <a:ext cx="83820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/>
              <a:t>to Jesus the Mediator of the </a:t>
            </a:r>
            <a:r>
              <a:rPr lang="en-US" b="1" dirty="0"/>
              <a:t>new covenant</a:t>
            </a:r>
            <a:r>
              <a:rPr lang="en-US" dirty="0"/>
              <a:t>, and to the blood of sprinkling that speaks better things than that of </a:t>
            </a:r>
            <a:r>
              <a:rPr lang="en-US" dirty="0" smtClean="0"/>
              <a:t>Abel” (Heb. 12:24)</a:t>
            </a:r>
          </a:p>
          <a:p>
            <a:r>
              <a:rPr lang="en-US" dirty="0"/>
              <a:t>“And for this reason He is the Mediator of the </a:t>
            </a:r>
            <a:r>
              <a:rPr lang="en-US" b="1" dirty="0"/>
              <a:t>new covenant</a:t>
            </a:r>
            <a:r>
              <a:rPr lang="en-US" dirty="0"/>
              <a:t>, by means of death, </a:t>
            </a:r>
            <a:r>
              <a:rPr lang="en-US" dirty="0">
                <a:solidFill>
                  <a:srgbClr val="C00000"/>
                </a:solidFill>
              </a:rPr>
              <a:t>for the redemption of the transgressions </a:t>
            </a:r>
            <a:r>
              <a:rPr lang="en-US" dirty="0"/>
              <a:t>under the first covenant, that those who are called may receive the promise of the eternal </a:t>
            </a:r>
            <a:r>
              <a:rPr lang="en-US" dirty="0" smtClean="0"/>
              <a:t>inheritance” (Heb. 9:15)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0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66800"/>
          </a:xfrm>
          <a:prstGeom prst="round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400" dirty="0" smtClean="0">
                <a:solidFill>
                  <a:srgbClr val="663300"/>
                </a:solidFill>
                <a:latin typeface="Rockwell Condensed" panose="02060603050405020104" pitchFamily="18" charset="0"/>
              </a:rPr>
              <a:t>Reject New </a:t>
            </a:r>
            <a:r>
              <a:rPr lang="en-US" sz="5400" dirty="0" err="1" smtClean="0">
                <a:solidFill>
                  <a:srgbClr val="663300"/>
                </a:solidFill>
                <a:latin typeface="Rockwell Condensed" panose="02060603050405020104" pitchFamily="18" charset="0"/>
              </a:rPr>
              <a:t>Cov</a:t>
            </a:r>
            <a:r>
              <a:rPr lang="en-US" sz="5400" dirty="0" smtClean="0">
                <a:solidFill>
                  <a:srgbClr val="663300"/>
                </a:solidFill>
                <a:latin typeface="Rockwell Condensed" panose="02060603050405020104" pitchFamily="18" charset="0"/>
              </a:rPr>
              <a:t>. = </a:t>
            </a:r>
            <a:r>
              <a:rPr lang="en-US" sz="5400" b="1" dirty="0" smtClean="0">
                <a:solidFill>
                  <a:srgbClr val="663300"/>
                </a:solidFill>
                <a:latin typeface="Rockwell Condensed" panose="02060603050405020104" pitchFamily="18" charset="0"/>
              </a:rPr>
              <a:t>Reject Mercy</a:t>
            </a:r>
            <a:endParaRPr lang="en-US" sz="5400" b="1" dirty="0">
              <a:solidFill>
                <a:srgbClr val="663300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28  Anyone who has rejected Moses’ law dies without mercy on the testimony of two or three witnesses.</a:t>
            </a:r>
          </a:p>
          <a:p>
            <a:pPr marL="0" indent="0">
              <a:buNone/>
            </a:pPr>
            <a:r>
              <a:rPr lang="en-US" dirty="0"/>
              <a:t>29  </a:t>
            </a:r>
            <a:r>
              <a:rPr lang="en-US" dirty="0">
                <a:solidFill>
                  <a:srgbClr val="C00000"/>
                </a:solidFill>
              </a:rPr>
              <a:t>Of how much worse punishment</a:t>
            </a:r>
            <a:r>
              <a:rPr lang="en-US" dirty="0"/>
              <a:t>, do you suppose, will he be thought worthy who has trampled the Son of God underfoot, </a:t>
            </a:r>
            <a:r>
              <a:rPr lang="en-US" b="1" dirty="0"/>
              <a:t>counted the blood of the covenant</a:t>
            </a:r>
            <a:r>
              <a:rPr lang="en-US" dirty="0"/>
              <a:t> </a:t>
            </a:r>
            <a:r>
              <a:rPr lang="en-US" b="1" dirty="0"/>
              <a:t>by which he was sanctified a common thing, </a:t>
            </a:r>
            <a:r>
              <a:rPr lang="en-US" dirty="0"/>
              <a:t>and insulted the Spirit of grace?</a:t>
            </a:r>
          </a:p>
          <a:p>
            <a:pPr marL="0" indent="0">
              <a:buNone/>
            </a:pPr>
            <a:r>
              <a:rPr lang="en-US" dirty="0"/>
              <a:t>30  For we know Him who said, "Vengeance is Mine, I will repay," says the Lord. And again, "The LORD will judge His people</a:t>
            </a:r>
            <a:r>
              <a:rPr lang="en-US" dirty="0" smtClean="0"/>
              <a:t>."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21975" y="1447800"/>
            <a:ext cx="6912470" cy="461665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chemeClr val="bg1"/>
                </a:solidFill>
              </a:rPr>
              <a:t>Hebrews 10:28-30 | cf. Galatians 5:1-4</a:t>
            </a:r>
            <a:endParaRPr lang="en-US" sz="24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6374E-6 L -0.38958 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Rage Italic" panose="03070502040507070304" pitchFamily="66" charset="0"/>
              </a:rPr>
              <a:t>Sound Guidelines</a:t>
            </a:r>
            <a:endParaRPr lang="en-US" sz="6600" dirty="0">
              <a:latin typeface="Rage Italic" panose="03070502040507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church which respects the authority of the Scriptures</a:t>
            </a:r>
          </a:p>
          <a:p>
            <a:r>
              <a:rPr lang="en-US" dirty="0" smtClean="0">
                <a:latin typeface="Rockwell Extra Bold" panose="02060903040505020403" pitchFamily="18" charset="0"/>
              </a:rPr>
              <a:t>A church that belongs to and pleases Christ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2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Rage Italic" panose="03070502040507070304" pitchFamily="66" charset="0"/>
              </a:rPr>
              <a:t>The Lord’s Church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uilt </a:t>
            </a:r>
            <a:r>
              <a:rPr lang="en-US" dirty="0"/>
              <a:t>at the right </a:t>
            </a:r>
            <a:r>
              <a:rPr lang="en-US" dirty="0" smtClean="0"/>
              <a:t>time: ~33 AD (Acts 2:47)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uilt </a:t>
            </a:r>
            <a:r>
              <a:rPr lang="en-US" dirty="0"/>
              <a:t>in the right place: </a:t>
            </a:r>
            <a:r>
              <a:rPr lang="en-US" dirty="0" smtClean="0"/>
              <a:t>Jerusalem (Acts 1:4; 2:5)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uilt </a:t>
            </a:r>
            <a:r>
              <a:rPr lang="en-US" dirty="0"/>
              <a:t>by the right person: </a:t>
            </a:r>
            <a:r>
              <a:rPr lang="en-US" dirty="0" smtClean="0"/>
              <a:t>Jesus (Matt. 16:18)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</a:t>
            </a:r>
            <a:r>
              <a:rPr lang="en-US" dirty="0" smtClean="0"/>
              <a:t>ses </a:t>
            </a:r>
            <a:r>
              <a:rPr lang="en-US" dirty="0"/>
              <a:t>the right rule: New </a:t>
            </a:r>
            <a:r>
              <a:rPr lang="en-US" dirty="0" smtClean="0"/>
              <a:t>Testament (Heb. 12:24)</a:t>
            </a:r>
            <a:endParaRPr lang="en-US" dirty="0"/>
          </a:p>
        </p:txBody>
      </p:sp>
      <p:pic>
        <p:nvPicPr>
          <p:cNvPr id="46084" name="Picture 4" descr="MCWB01372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77850"/>
            <a:ext cx="838200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9429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Rage Italic" panose="03070502040507070304" pitchFamily="66" charset="0"/>
              </a:rPr>
              <a:t>The Lord’s Church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worships in Spirit and Truth</a:t>
            </a:r>
            <a:endParaRPr lang="en-US" dirty="0"/>
          </a:p>
        </p:txBody>
      </p:sp>
      <p:pic>
        <p:nvPicPr>
          <p:cNvPr id="46084" name="Picture 4" descr="MCWB01372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77850"/>
            <a:ext cx="838200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9560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533400" y="3784362"/>
            <a:ext cx="3792908" cy="609600"/>
          </a:xfrm>
          <a:prstGeom prst="ellipse">
            <a:avLst/>
          </a:prstGeom>
          <a:solidFill>
            <a:schemeClr val="tx2"/>
          </a:solidFill>
          <a:ln w="28575">
            <a:solidFill>
              <a:srgbClr val="C00000"/>
            </a:solidFill>
            <a:round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6150090" y="5158740"/>
            <a:ext cx="1173480" cy="502920"/>
          </a:xfrm>
          <a:prstGeom prst="ellipse">
            <a:avLst/>
          </a:prstGeom>
          <a:solidFill>
            <a:schemeClr val="tx2"/>
          </a:solidFill>
          <a:ln w="28575">
            <a:solidFill>
              <a:srgbClr val="C00000"/>
            </a:solidFill>
            <a:round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609600" y="5562600"/>
            <a:ext cx="1066800" cy="533400"/>
          </a:xfrm>
          <a:prstGeom prst="ellipse">
            <a:avLst/>
          </a:prstGeom>
          <a:solidFill>
            <a:schemeClr val="tx2"/>
          </a:solidFill>
          <a:ln w="28575">
            <a:solidFill>
              <a:srgbClr val="C00000"/>
            </a:solidFill>
            <a:round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99"/>
                </a:solidFill>
              </a:rPr>
              <a:t>WORSHIPS </a:t>
            </a:r>
            <a:r>
              <a:rPr lang="en-US" sz="4000" dirty="0">
                <a:solidFill>
                  <a:srgbClr val="FFFF99"/>
                </a:solidFill>
              </a:rPr>
              <a:t>IN SPIRIT AND TRUTH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9248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worship what you do not know; we know what we worship, for salvation is of the Jews. 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the hour is coming, and now is, when the true worshipers will worship the Father in spirit and truth; for the Father is seeking such to worship Him. 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God is Spirit, and those who worship Him must worship in spirit and truth” (Jn. 4:22-24)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3237250" y="5589759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05723" y="2895600"/>
            <a:ext cx="6093135" cy="2765425"/>
            <a:chOff x="1698" y="1824"/>
            <a:chExt cx="3546" cy="1742"/>
          </a:xfrm>
        </p:grpSpPr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3504" y="1824"/>
              <a:ext cx="1740" cy="989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FFFFFF"/>
              </a:solidFill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Tx/>
                <a:buAutoNum type="arabicPeriod"/>
              </a:pP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itchFamily="34" charset="0"/>
                </a:rPr>
                <a:t>Right One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itchFamily="34" charset="0"/>
                </a:rPr>
                <a:t>Right Way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itchFamily="34" charset="0"/>
                </a:rPr>
                <a:t>Right Mind</a:t>
              </a: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 flipH="1">
              <a:off x="3103" y="2081"/>
              <a:ext cx="674" cy="19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oval" w="med" len="med"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H="1">
              <a:off x="1698" y="2390"/>
              <a:ext cx="2086" cy="117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oval" w="med" len="med"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777" y="2690"/>
              <a:ext cx="409" cy="56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oval" w="med" len="med"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072296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0" grpId="0" animBg="1"/>
      <p:bldP spid="266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Rage Italic" panose="03070502040507070304" pitchFamily="66" charset="0"/>
              </a:rPr>
              <a:t>TRUTH</a:t>
            </a:r>
            <a:r>
              <a:rPr lang="en-US" sz="60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Rage Italic" panose="03070502040507070304" pitchFamily="66" charset="0"/>
              </a:rPr>
              <a:t> &amp; </a:t>
            </a:r>
            <a:r>
              <a:rPr lang="en-US" sz="60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Rage Italic" panose="03070502040507070304" pitchFamily="66" charset="0"/>
              </a:rPr>
              <a:t>SPIRIT</a:t>
            </a:r>
            <a:endParaRPr lang="en-US" sz="6000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Rage Italic" panose="03070502040507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Collection: </a:t>
            </a:r>
          </a:p>
          <a:p>
            <a:pPr lvl="1"/>
            <a:r>
              <a:rPr lang="en-US" dirty="0" smtClean="0"/>
              <a:t>only on first day of the week (1 Cor. 16:1:2; </a:t>
            </a:r>
            <a:br>
              <a:rPr lang="en-US" dirty="0" smtClean="0"/>
            </a:br>
            <a:r>
              <a:rPr lang="en-US" i="1" dirty="0" smtClean="0"/>
              <a:t>in spirit</a:t>
            </a:r>
            <a:r>
              <a:rPr lang="en-US" dirty="0" smtClean="0"/>
              <a:t>, 2 Cor. 9:7)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Lord’s Supper: </a:t>
            </a:r>
          </a:p>
          <a:p>
            <a:pPr lvl="1"/>
            <a:r>
              <a:rPr lang="en-US" dirty="0" smtClean="0"/>
              <a:t>on every and only the first day of the week (Acts 20:7; </a:t>
            </a:r>
            <a:r>
              <a:rPr lang="en-US" i="1" dirty="0" smtClean="0"/>
              <a:t>in spirit</a:t>
            </a:r>
            <a:r>
              <a:rPr lang="en-US" dirty="0" smtClean="0"/>
              <a:t>, 1 Cor. 11:27-29)</a:t>
            </a:r>
          </a:p>
          <a:p>
            <a:pPr lvl="1"/>
            <a:r>
              <a:rPr lang="en-US" dirty="0" smtClean="0"/>
              <a:t>When does the church where you are a member partake? </a:t>
            </a:r>
          </a:p>
          <a:p>
            <a:pPr lvl="2"/>
            <a:r>
              <a:rPr lang="en-US" b="1" dirty="0" smtClean="0"/>
              <a:t>weekly, monthly, quarterly, annually?</a:t>
            </a:r>
          </a:p>
        </p:txBody>
      </p:sp>
    </p:spTree>
    <p:extLst>
      <p:ext uri="{BB962C8B-B14F-4D97-AF65-F5344CB8AC3E}">
        <p14:creationId xmlns:p14="http://schemas.microsoft.com/office/powerpoint/2010/main" val="240275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114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Preaching: Acts 20:7; 2 Tim. 4:1-5; </a:t>
            </a:r>
            <a:r>
              <a:rPr lang="en-US" sz="3200" i="1" dirty="0" smtClean="0"/>
              <a:t>in spirit</a:t>
            </a:r>
            <a:r>
              <a:rPr lang="en-US" sz="3200" dirty="0" smtClean="0"/>
              <a:t>, 1 Cor. 9:16-18; Jer. 20:9; Acts 17:11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Prayer: Acts 2:42; Jn. 16:23-27; </a:t>
            </a:r>
            <a:r>
              <a:rPr lang="en-US" sz="3200" i="1" dirty="0" smtClean="0"/>
              <a:t>in spirit</a:t>
            </a:r>
            <a:r>
              <a:rPr lang="en-US" sz="3200" dirty="0" smtClean="0"/>
              <a:t>, Jas. 1:5-8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Singing</a:t>
            </a:r>
            <a:r>
              <a:rPr lang="en-US" dirty="0" smtClean="0"/>
              <a:t>: Eph. 5:19; Col. 3:16; etc.</a:t>
            </a:r>
            <a:endParaRPr lang="en-US" sz="3200" dirty="0" smtClean="0"/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sz="2800" dirty="0" smtClean="0"/>
              <a:t>without mechanical instruments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Rage Italic" panose="03070502040507070304" pitchFamily="66" charset="0"/>
              </a:rPr>
              <a:t>TRUTH</a:t>
            </a:r>
            <a:r>
              <a:rPr lang="en-US" sz="60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Rage Italic" panose="03070502040507070304" pitchFamily="66" charset="0"/>
              </a:rPr>
              <a:t> &amp; </a:t>
            </a:r>
            <a:r>
              <a:rPr lang="en-US" sz="60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Rage Italic" panose="03070502040507070304" pitchFamily="66" charset="0"/>
              </a:rPr>
              <a:t>SPIRIT</a:t>
            </a:r>
            <a:endParaRPr lang="en-US" sz="6000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Rage Italic" panose="03070502040507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9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0" y="148297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21280" y="1943102"/>
            <a:ext cx="2571750" cy="327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8222" y="1943102"/>
            <a:ext cx="107057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Rage Italic" panose="03070502040507070304" pitchFamily="66" charset="0"/>
              </a:rPr>
              <a:t>Song </a:t>
            </a:r>
            <a:r>
              <a:rPr lang="en-US" sz="5400" dirty="0">
                <a:latin typeface="Rage Italic" panose="03070502040507070304" pitchFamily="66" charset="0"/>
              </a:rPr>
              <a:t>in Truth &amp; Spirit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“speaking to one another in psalms and hymns and spiritual songs, singing and making melody in your heart to the Lord” (Eph. </a:t>
            </a:r>
            <a:r>
              <a:rPr lang="en-US" sz="2800" dirty="0" smtClean="0"/>
              <a:t>5:19)</a:t>
            </a:r>
            <a:endParaRPr lang="en-US" sz="2800" dirty="0"/>
          </a:p>
          <a:p>
            <a:pPr lvl="1"/>
            <a:r>
              <a:rPr lang="en-US" sz="2400" b="1" dirty="0"/>
              <a:t>who are we supposed to speak to?</a:t>
            </a:r>
          </a:p>
          <a:p>
            <a:pPr lvl="1"/>
            <a:r>
              <a:rPr lang="en-US" sz="2400" b="1" dirty="0"/>
              <a:t>what are we supposed to speak?</a:t>
            </a:r>
          </a:p>
          <a:p>
            <a:pPr lvl="1"/>
            <a:r>
              <a:rPr lang="en-US" sz="2400" b="1" dirty="0"/>
              <a:t>how are we supposed to speak it?</a:t>
            </a:r>
          </a:p>
          <a:p>
            <a:pPr lvl="1"/>
            <a:r>
              <a:rPr lang="en-US" sz="2400" b="1" dirty="0"/>
              <a:t>what are we to make melody in?</a:t>
            </a:r>
          </a:p>
          <a:p>
            <a:pPr lvl="1"/>
            <a:r>
              <a:rPr lang="en-US" sz="2400" b="1" dirty="0"/>
              <a:t>where is authority for playing an </a:t>
            </a:r>
            <a:r>
              <a:rPr lang="en-US" sz="2400" b="1" dirty="0" smtClean="0"/>
              <a:t>instrument?</a:t>
            </a:r>
            <a:endParaRPr lang="en-US" sz="2400" b="1" dirty="0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990600" y="1828800"/>
            <a:ext cx="150876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5193030" y="2270125"/>
            <a:ext cx="12573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3402330" y="2667000"/>
            <a:ext cx="2095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2952750" y="1828800"/>
            <a:ext cx="192786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9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40963" grpId="0" uiExpand="1" build="p"/>
      <p:bldP spid="40971" grpId="0" uiExpand="1" animBg="1"/>
      <p:bldP spid="40972" grpId="0" uiExpand="1" animBg="1"/>
      <p:bldP spid="40973" grpId="0" uiExpand="1" animBg="1"/>
      <p:bldP spid="40974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instrumental music puzzle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441" t="2185" r="1476" b="2296"/>
          <a:stretch/>
        </p:blipFill>
        <p:spPr bwMode="auto">
          <a:xfrm>
            <a:off x="134910" y="149902"/>
            <a:ext cx="8874179" cy="6550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85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ecting A Church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Selecting A Church</Template>
  <TotalTime>1948</TotalTime>
  <Words>733</Words>
  <Application>Microsoft Office PowerPoint</Application>
  <PresentationFormat>On-screen Show (4:3)</PresentationFormat>
  <Paragraphs>98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Rockwell</vt:lpstr>
      <vt:lpstr>Papyrus</vt:lpstr>
      <vt:lpstr>rayando</vt:lpstr>
      <vt:lpstr>Berlin Sans FB</vt:lpstr>
      <vt:lpstr>Calibri</vt:lpstr>
      <vt:lpstr>Rage Italic</vt:lpstr>
      <vt:lpstr>Candara</vt:lpstr>
      <vt:lpstr>Rockwell Extra Bold</vt:lpstr>
      <vt:lpstr>Wingdings</vt:lpstr>
      <vt:lpstr>Arial Black</vt:lpstr>
      <vt:lpstr>Rockwell Condensed</vt:lpstr>
      <vt:lpstr>Selecting A Church</vt:lpstr>
      <vt:lpstr>Custom Design</vt:lpstr>
      <vt:lpstr>1_Custom Design</vt:lpstr>
      <vt:lpstr>2_Custom Design</vt:lpstr>
      <vt:lpstr>3_Custom Design</vt:lpstr>
      <vt:lpstr>A CHURCH</vt:lpstr>
      <vt:lpstr>Sound Guidelines</vt:lpstr>
      <vt:lpstr>The Lord’s Church</vt:lpstr>
      <vt:lpstr>The Lord’s Church</vt:lpstr>
      <vt:lpstr>WORSHIPS IN SPIRIT AND TRUTH</vt:lpstr>
      <vt:lpstr>TRUTH &amp; SPIRIT</vt:lpstr>
      <vt:lpstr>TRUTH &amp; SPIRIT</vt:lpstr>
      <vt:lpstr>Song in Truth &amp; Spirit</vt:lpstr>
      <vt:lpstr>PowerPoint Presentation</vt:lpstr>
      <vt:lpstr>PowerPoint Presentation</vt:lpstr>
      <vt:lpstr>PowerPoint Presentation</vt:lpstr>
      <vt:lpstr>Mercy →Regarding Covenant</vt:lpstr>
      <vt:lpstr>Mercy →New Covenant</vt:lpstr>
      <vt:lpstr>Reject New Cov. = Reject Mercy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78</cp:revision>
  <dcterms:created xsi:type="dcterms:W3CDTF">2015-07-15T22:40:38Z</dcterms:created>
  <dcterms:modified xsi:type="dcterms:W3CDTF">2015-08-14T17:56:37Z</dcterms:modified>
</cp:coreProperties>
</file>